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5126" r:id="rId1"/>
  </p:sldMasterIdLst>
  <p:notesMasterIdLst>
    <p:notesMasterId r:id="rId11"/>
  </p:notesMasterIdLst>
  <p:handoutMasterIdLst>
    <p:handoutMasterId r:id="rId12"/>
  </p:handoutMasterIdLst>
  <p:sldIdLst>
    <p:sldId id="514" r:id="rId2"/>
    <p:sldId id="525" r:id="rId3"/>
    <p:sldId id="517" r:id="rId4"/>
    <p:sldId id="526" r:id="rId5"/>
    <p:sldId id="527" r:id="rId6"/>
    <p:sldId id="519" r:id="rId7"/>
    <p:sldId id="520" r:id="rId8"/>
    <p:sldId id="522" r:id="rId9"/>
    <p:sldId id="524" r:id="rId1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9">
          <p15:clr>
            <a:srgbClr val="A4A3A4"/>
          </p15:clr>
        </p15:guide>
        <p15:guide id="2" pos="22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CFF"/>
    <a:srgbClr val="CCFFFF"/>
    <a:srgbClr val="006600"/>
    <a:srgbClr val="FFFFCC"/>
    <a:srgbClr val="FFFF66"/>
    <a:srgbClr val="FFFF99"/>
    <a:srgbClr val="99FF99"/>
    <a:srgbClr val="6633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5" autoAdjust="0"/>
    <p:restoredTop sz="94533" autoAdjust="0"/>
  </p:normalViewPr>
  <p:slideViewPr>
    <p:cSldViewPr snapToGrid="0">
      <p:cViewPr varScale="1">
        <p:scale>
          <a:sx n="68" d="100"/>
          <a:sy n="68" d="100"/>
        </p:scale>
        <p:origin x="167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90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1746" y="-72"/>
      </p:cViewPr>
      <p:guideLst>
        <p:guide orient="horz" pos="2929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t" anchorCtr="0" compatLnSpc="1">
            <a:prstTxWarp prst="textNoShape">
              <a:avLst/>
            </a:prstTxWarp>
          </a:bodyPr>
          <a:lstStyle>
            <a:lvl1pPr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GB" smtClean="0">
                <a:latin typeface="+mn-lt"/>
              </a:rPr>
              <a:t>Computer Organisation</a:t>
            </a:r>
            <a:endParaRPr lang="en-GB" dirty="0">
              <a:latin typeface="+mn-lt"/>
            </a:endParaRPr>
          </a:p>
        </p:txBody>
      </p:sp>
      <p:sp>
        <p:nvSpPr>
          <p:cNvPr id="6246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614" y="0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t" anchorCtr="0" compatLnSpc="1">
            <a:prstTxWarp prst="textNoShape">
              <a:avLst/>
            </a:prstTxWarp>
          </a:bodyPr>
          <a:lstStyle>
            <a:lvl1pPr algn="r"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6246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059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b" anchorCtr="0" compatLnSpc="1">
            <a:prstTxWarp prst="textNoShape">
              <a:avLst/>
            </a:prstTxWarp>
          </a:bodyPr>
          <a:lstStyle>
            <a:lvl1pPr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246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614" y="8831059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b" anchorCtr="0" compatLnSpc="1">
            <a:prstTxWarp prst="textNoShape">
              <a:avLst/>
            </a:prstTxWarp>
          </a:bodyPr>
          <a:lstStyle>
            <a:lvl1pPr algn="r"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A8128D1A-2CBE-4D8D-BBD3-EF7640D031A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13087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6167" y="4414043"/>
            <a:ext cx="5138067" cy="418508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604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059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b" anchorCtr="0" compatLnSpc="1">
            <a:prstTxWarp prst="textNoShape">
              <a:avLst/>
            </a:prstTxWarp>
          </a:bodyPr>
          <a:lstStyle>
            <a:lvl1pPr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04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614" y="8831059"/>
            <a:ext cx="3038786" cy="46534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899" tIns="47949" rIns="95899" bIns="47949" numCol="1" anchor="b" anchorCtr="0" compatLnSpc="1">
            <a:prstTxWarp prst="textNoShape">
              <a:avLst/>
            </a:prstTxWarp>
          </a:bodyPr>
          <a:lstStyle>
            <a:lvl1pPr algn="r" defTabSz="959358" eaLnBrk="0" hangingPunct="0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fld id="{82D49F41-42BD-4A7F-84D4-B4F7E48B4FC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idx="1"/>
          </p:nvPr>
        </p:nvSpPr>
        <p:spPr>
          <a:xfrm>
            <a:off x="3971614" y="0"/>
            <a:ext cx="3037117" cy="465341"/>
          </a:xfrm>
          <a:prstGeom prst="rect">
            <a:avLst/>
          </a:prstGeom>
        </p:spPr>
        <p:txBody>
          <a:bodyPr vert="horz" lIns="92098" tIns="46049" rIns="92098" bIns="46049" rtlCol="0"/>
          <a:lstStyle>
            <a:lvl1pPr algn="r">
              <a:defRPr sz="1200"/>
            </a:lvl1pPr>
          </a:lstStyle>
          <a:p>
            <a:pPr>
              <a:defRPr/>
            </a:pPr>
            <a:fld id="{0AF3AFD6-2BC0-4B1C-A3C8-8C3FEB1DB624}" type="datetimeFigureOut">
              <a:rPr lang="en-US"/>
              <a:pPr>
                <a:defRPr/>
              </a:pPr>
              <a:t>12/31/2016</a:t>
            </a:fld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11" name="Header Placeholder 10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117" cy="46534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096873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2D49F41-42BD-4A7F-84D4-B4F7E48B4FCD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257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EEC65E-1858-480A-92B2-78A9CEE8210A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74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EEC65E-1858-480A-92B2-78A9CEE8210A}" type="slidenum">
              <a:rPr lang="en-US" smtClean="0"/>
              <a:pPr/>
              <a:t>3</a:t>
            </a:fld>
            <a:endParaRPr lang="en-US" smtClean="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865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CF272B-7153-4870-BCEE-0E50ACB5AAEF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531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CF272B-7153-4870-BCEE-0E50ACB5AAEF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578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4AAD40-3214-42F6-A612-8D530F5A16A3}" type="slidenum">
              <a:rPr lang="en-US" smtClean="0"/>
              <a:pPr/>
              <a:t>6</a:t>
            </a:fld>
            <a:endParaRPr lang="en-US" smtClean="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405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 txBox="1">
            <a:spLocks noGrp="1" noChangeArrowheads="1"/>
          </p:cNvSpPr>
          <p:nvPr/>
        </p:nvSpPr>
        <p:spPr bwMode="auto">
          <a:xfrm>
            <a:off x="3970160" y="8829936"/>
            <a:ext cx="3038604" cy="464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285" tIns="45642" rIns="91285" bIns="45642" anchor="b"/>
          <a:lstStyle/>
          <a:p>
            <a:pPr algn="r"/>
            <a:fld id="{B24EEDEF-913F-4018-BFBB-D404C920B857}" type="slidenum">
              <a:rPr lang="en-US" sz="1200"/>
              <a:pPr algn="r"/>
              <a:t>7</a:t>
            </a:fld>
            <a:endParaRPr lang="en-US" sz="1200" dirty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49F41-42BD-4A7F-84D4-B4F7E48B4FCD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501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 txBox="1">
            <a:spLocks noGrp="1" noChangeArrowheads="1"/>
          </p:cNvSpPr>
          <p:nvPr/>
        </p:nvSpPr>
        <p:spPr bwMode="auto">
          <a:xfrm>
            <a:off x="3970160" y="8829936"/>
            <a:ext cx="3038604" cy="464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285" tIns="45642" rIns="91285" bIns="45642" anchor="b"/>
          <a:lstStyle/>
          <a:p>
            <a:pPr algn="r"/>
            <a:fld id="{046B1AAB-76E3-4980-9C71-D20D852062DD}" type="slidenum">
              <a:rPr lang="en-US" sz="1200"/>
              <a:pPr algn="r"/>
              <a:t>8</a:t>
            </a:fld>
            <a:endParaRPr lang="en-US" sz="1200" dirty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D49F41-42BD-4A7F-84D4-B4F7E48B4FCD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00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C2A54D-1D0B-40AA-83E8-AAB794D1CD4D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Computer 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627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18/12/2015</a:t>
            </a: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smtClean="0"/>
              <a:t>503050 - INTRODUCTION</a:t>
            </a:r>
            <a:endParaRPr lang="en-US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EE0E28-F272-45CD-B7FF-2710AAB69A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127" r:id="rId1"/>
    <p:sldLayoutId id="2147485128" r:id="rId2"/>
    <p:sldLayoutId id="2147485129" r:id="rId3"/>
    <p:sldLayoutId id="2147485130" r:id="rId4"/>
    <p:sldLayoutId id="2147485131" r:id="rId5"/>
    <p:sldLayoutId id="2147485132" r:id="rId6"/>
    <p:sldLayoutId id="2147485133" r:id="rId7"/>
    <p:sldLayoutId id="2147485134" r:id="rId8"/>
    <p:sldLayoutId id="2147485135" r:id="rId9"/>
    <p:sldLayoutId id="2147485136" r:id="rId10"/>
    <p:sldLayoutId id="2147485137" r:id="rId11"/>
    <p:sldLayoutId id="2147485138" r:id="rId12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hyperlink" Target="sakai.it.tdt.edu.v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2531081"/>
            <a:ext cx="9144000" cy="1249931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  <a:t>COMPUTER NETWORKS AND PROTOCOLS</a:t>
            </a:r>
            <a:r>
              <a:rPr lang="en-US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  <a:t/>
            </a:r>
            <a:br>
              <a:rPr lang="en-US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</a:br>
            <a:r>
              <a:rPr lang="en-US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  <a:t>(GIAO THỨC VÀ MẠNG MÁY TÍNH) </a:t>
            </a:r>
            <a:br>
              <a:rPr lang="en-US" sz="32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</a:br>
            <a:r>
              <a:rPr lang="en-US" sz="32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 pitchFamily="34" charset="0"/>
                <a:cs typeface="Arial" pitchFamily="34" charset="0"/>
              </a:rPr>
              <a:t>503050</a:t>
            </a:r>
          </a:p>
        </p:txBody>
      </p:sp>
      <p:sp>
        <p:nvSpPr>
          <p:cNvPr id="9" name="[TextBox 7]"/>
          <p:cNvSpPr txBox="1"/>
          <p:nvPr/>
        </p:nvSpPr>
        <p:spPr>
          <a:xfrm>
            <a:off x="2" y="4676062"/>
            <a:ext cx="9143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INTRODUCTION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127" y="670904"/>
            <a:ext cx="1747742" cy="96512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20975028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Rectangle 2"/>
          <p:cNvSpPr>
            <a:spLocks noGrp="1" noChangeArrowheads="1"/>
          </p:cNvSpPr>
          <p:nvPr>
            <p:ph type="title"/>
          </p:nvPr>
        </p:nvSpPr>
        <p:spPr>
          <a:xfrm>
            <a:off x="1659988" y="0"/>
            <a:ext cx="7484012" cy="990600"/>
          </a:xfrm>
        </p:spPr>
        <p:txBody>
          <a:bodyPr>
            <a:normAutofit/>
          </a:bodyPr>
          <a:lstStyle/>
          <a:p>
            <a:r>
              <a:rPr lang="en-US" altLang="en-US" sz="3600">
                <a:solidFill>
                  <a:srgbClr val="FF0000"/>
                </a:solidFill>
              </a:rPr>
              <a:t>ABOUT THIS COURSE</a:t>
            </a:r>
            <a:endParaRPr lang="en-US" sz="36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209550" y="1791092"/>
            <a:ext cx="8724900" cy="437403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Course name: 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Computer networks and protocols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Course code: </a:t>
            </a:r>
            <a:r>
              <a:rPr lang="en-US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503050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Course credits</a:t>
            </a:r>
            <a:r>
              <a:rPr lang="en-US" dirty="0">
                <a:latin typeface="Arial" pitchFamily="34" charset="0"/>
                <a:cs typeface="Arial" pitchFamily="34" charset="0"/>
              </a:rPr>
              <a:t>: 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3 (2.1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Lecture hours: </a:t>
            </a:r>
            <a:r>
              <a:rPr lang="en-US" altLang="en-US" dirty="0" smtClean="0">
                <a:latin typeface="Arial" pitchFamily="34" charset="0"/>
                <a:cs typeface="Arial" pitchFamily="34" charset="0"/>
              </a:rPr>
              <a:t>30</a:t>
            </a:r>
            <a:endParaRPr lang="en-US" altLang="en-US" dirty="0" smtClean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 smtClean="0">
                <a:latin typeface="Arial" pitchFamily="34" charset="0"/>
                <a:cs typeface="Arial" pitchFamily="34" charset="0"/>
              </a:rPr>
              <a:t>Lab hours: 30</a:t>
            </a:r>
            <a:endParaRPr lang="en-US" altLang="en-US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Self learning hours: </a:t>
            </a:r>
            <a:r>
              <a:rPr lang="en-US" altLang="en-US" dirty="0" smtClean="0">
                <a:latin typeface="Arial" pitchFamily="34" charset="0"/>
                <a:cs typeface="Arial" pitchFamily="34" charset="0"/>
              </a:rPr>
              <a:t>90</a:t>
            </a:r>
            <a:endParaRPr lang="en-US" altLang="en-US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Arial" pitchFamily="34" charset="0"/>
                <a:cs typeface="Arial" pitchFamily="34" charset="0"/>
              </a:rPr>
              <a:t>Prerequisites: 502046</a:t>
            </a: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503050 - INTRODUCTION</a:t>
            </a:r>
            <a:endParaRPr lang="en-US" dirty="0"/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Rectangle 2"/>
          <p:cNvSpPr>
            <a:spLocks noGrp="1" noChangeArrowheads="1"/>
          </p:cNvSpPr>
          <p:nvPr>
            <p:ph type="title"/>
          </p:nvPr>
        </p:nvSpPr>
        <p:spPr>
          <a:xfrm>
            <a:off x="1688122" y="0"/>
            <a:ext cx="7455877" cy="9906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>
                <a:solidFill>
                  <a:srgbClr val="FF0000"/>
                </a:solidFill>
              </a:rPr>
              <a:t>COURSE </a:t>
            </a:r>
            <a:r>
              <a:rPr lang="en-US" sz="3600" smtClean="0">
                <a:solidFill>
                  <a:srgbClr val="FF0000"/>
                </a:solidFill>
              </a:rPr>
              <a:t>DESCRIPTION</a:t>
            </a:r>
            <a:endParaRPr lang="en-US" sz="36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0" y="1282045"/>
            <a:ext cx="9144000" cy="5043188"/>
          </a:xfrm>
        </p:spPr>
        <p:txBody>
          <a:bodyPr>
            <a:noAutofit/>
          </a:bodyPr>
          <a:lstStyle/>
          <a:p>
            <a:pPr algn="just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Learn what is involved/needed when an IP endpoint connects to </a:t>
            </a: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the Internet</a:t>
            </a:r>
          </a:p>
          <a:p>
            <a:pPr algn="just">
              <a:spcBef>
                <a:spcPts val="0"/>
              </a:spcBef>
            </a:pPr>
            <a:r>
              <a:rPr lang="en-US" sz="2400" smtClean="0">
                <a:latin typeface="Arial" panose="020B0604020202020204" pitchFamily="34" charset="0"/>
                <a:cs typeface="Arial" panose="020B0604020202020204" pitchFamily="34" charset="0"/>
              </a:rPr>
              <a:t>Learn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about standard techniques used in networking and how they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are applied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enable students to analyze networking requirements, ask proper networking questions, and know where to seek answers to those questions.</a:t>
            </a:r>
          </a:p>
          <a:p>
            <a:pPr algn="just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enable students to acquire sufficient knowledge and self-confidence to undertake such tasks as design, administration, and troubleshooting of networks after a couple of years of working experience.</a:t>
            </a:r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10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9906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COURSE OUTLINE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42292"/>
            <a:ext cx="8686800" cy="4521180"/>
          </a:xfrm>
        </p:spPr>
        <p:txBody>
          <a:bodyPr>
            <a:noAutofit/>
          </a:bodyPr>
          <a:lstStyle/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Internet and IP addressing</a:t>
            </a: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DHCP, DNS and NAT</a:t>
            </a: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ARP, Ethernet and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VLAN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IP and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ICMP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Forwarding and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Routing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Arial" pitchFamily="34" charset="0"/>
                <a:cs typeface="Arial" pitchFamily="34" charset="0"/>
              </a:rPr>
              <a:t>RIP and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OSPF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503050 - INTRODUCTION</a:t>
            </a:r>
            <a:endParaRPr lang="en-US" altLang="en-US" dirty="0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18/12/2015</a:t>
            </a:r>
          </a:p>
        </p:txBody>
      </p:sp>
      <p:sp>
        <p:nvSpPr>
          <p:cNvPr id="7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9906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COURSE OUTLINE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457199" y="1453274"/>
            <a:ext cx="8686801" cy="4903076"/>
          </a:xfrm>
        </p:spPr>
        <p:txBody>
          <a:bodyPr>
            <a:no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BGP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US" dirty="0">
                <a:latin typeface="Arial" pitchFamily="34" charset="0"/>
                <a:cs typeface="Arial" pitchFamily="34" charset="0"/>
              </a:rPr>
              <a:t>Resource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allocation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US" dirty="0">
                <a:latin typeface="Arial" pitchFamily="34" charset="0"/>
                <a:cs typeface="Arial" pitchFamily="34" charset="0"/>
              </a:rPr>
              <a:t>Congestion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Control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Buffer Management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6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SDN</a:t>
            </a:r>
            <a:r>
              <a:rPr lang="en-US" dirty="0"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OpenFlow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503050 - INTRODUCTION</a:t>
            </a:r>
            <a:endParaRPr lang="en-US" altLang="en-US" dirty="0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7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39825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TEXTBOOKS</a:t>
            </a:r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503050 - INTRODUCTION</a:t>
            </a:r>
            <a:endParaRPr lang="en-US" altLang="en-US" dirty="0"/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altLang="en-US"/>
          </a:p>
        </p:txBody>
      </p:sp>
      <p:sp>
        <p:nvSpPr>
          <p:cNvPr id="11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1"/>
          </p:nvPr>
        </p:nvSpPr>
        <p:spPr>
          <a:xfrm>
            <a:off x="0" y="1139826"/>
            <a:ext cx="6903171" cy="19278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TCP/IP Protocol Suite, 4th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edition, by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Behrouz A.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Forouzan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McGraw-Hill</a:t>
            </a:r>
          </a:p>
          <a:p>
            <a:pPr marL="0" indent="0">
              <a:buNone/>
            </a:pPr>
            <a:endParaRPr 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3296236"/>
            <a:ext cx="890802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References: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TCP/IP Illustrated Volume 1 - by Richard Stevens, Addison Wesley.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Computer Networking A Top Down Approach Featuring the Internet- by James Kurose and Keith Ross, Pearson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HigherEd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6th Edition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195" y="903890"/>
            <a:ext cx="2240829" cy="2844197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1126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99060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COURSE MATERIALS 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0" y="1828799"/>
            <a:ext cx="91440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 smtClean="0">
                <a:latin typeface="Arial" pitchFamily="34" charset="0"/>
                <a:cs typeface="Arial" pitchFamily="34" charset="0"/>
              </a:rPr>
              <a:t>You can find all lectures, tutorials, labs and solutions on Sakai:</a:t>
            </a:r>
          </a:p>
          <a:p>
            <a:pPr algn="just"/>
            <a:endParaRPr lang="en-US" sz="3200" dirty="0" smtClean="0"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2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  <a:cs typeface="Arial" pitchFamily="34" charset="0"/>
                <a:hlinkClick r:id="rId4" action="ppaction://hlinkfile"/>
              </a:rPr>
              <a:t>sakai.it.tdt.edu.vn </a:t>
            </a:r>
            <a:endParaRPr lang="en-US" sz="3200" dirty="0" smtClean="0"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1229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229710"/>
          </a:xfrm>
        </p:spPr>
        <p:txBody>
          <a:bodyPr>
            <a:normAutofit/>
          </a:bodyPr>
          <a:lstStyle/>
          <a:p>
            <a:pPr algn="ctr" eaLnBrk="1" hangingPunct="1"/>
            <a:r>
              <a:rPr lang="en-US" sz="36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ADMIN MATTERS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189674"/>
            <a:ext cx="9144000" cy="5023945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 smtClean="0">
                <a:latin typeface="Arial" pitchFamily="34" charset="0"/>
                <a:cs typeface="Arial" pitchFamily="34" charset="0"/>
              </a:rPr>
              <a:t>Tutorials and labs will start in week 3</a:t>
            </a:r>
          </a:p>
          <a:p>
            <a:endParaRPr lang="en-US" b="1" u="sng" dirty="0" smtClean="0">
              <a:latin typeface="Arial" pitchFamily="34" charset="0"/>
              <a:cs typeface="Arial" pitchFamily="34" charset="0"/>
            </a:endParaRPr>
          </a:p>
          <a:p>
            <a:pPr algn="ctr">
              <a:buNone/>
            </a:pPr>
            <a:r>
              <a:rPr lang="en-US" b="1" u="sng" dirty="0" smtClean="0">
                <a:latin typeface="Arial" pitchFamily="34" charset="0"/>
                <a:cs typeface="Arial" pitchFamily="34" charset="0"/>
              </a:rPr>
              <a:t>ASSESSMENT:</a:t>
            </a:r>
          </a:p>
          <a:p>
            <a:pPr algn="ctr">
              <a:buNone/>
            </a:pPr>
            <a:endParaRPr lang="en-US" b="1" u="sng" dirty="0" smtClean="0">
              <a:latin typeface="Arial" pitchFamily="34" charset="0"/>
              <a:cs typeface="Arial" pitchFamily="34" charset="0"/>
            </a:endParaRPr>
          </a:p>
          <a:p>
            <a:pPr lvl="3">
              <a:buFont typeface="Arial" pitchFamily="34" charset="0"/>
              <a:buChar char="-"/>
            </a:pPr>
            <a:r>
              <a:rPr lang="en-US" sz="32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10% - Labs</a:t>
            </a:r>
          </a:p>
          <a:p>
            <a:pPr lvl="3">
              <a:buFont typeface="Arial" pitchFamily="34" charset="0"/>
              <a:buChar char="-"/>
            </a:pPr>
            <a:r>
              <a:rPr lang="en-US" sz="32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20% - Mid-term exam</a:t>
            </a:r>
          </a:p>
          <a:p>
            <a:pPr lvl="3">
              <a:buFont typeface="Arial" pitchFamily="34" charset="0"/>
              <a:buChar char="-"/>
            </a:pPr>
            <a:r>
              <a:rPr lang="en-US" sz="32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20% - Projects / Assignments</a:t>
            </a:r>
          </a:p>
          <a:p>
            <a:pPr lvl="3">
              <a:buFont typeface="Arial" pitchFamily="34" charset="0"/>
              <a:buChar char="-"/>
            </a:pPr>
            <a:r>
              <a:rPr lang="en-US" sz="3200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50% - Final exam</a:t>
            </a:r>
          </a:p>
          <a:p>
            <a:pPr lvl="3">
              <a:buNone/>
            </a:pPr>
            <a:endParaRPr lang="en-US" sz="3200" dirty="0" smtClean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Rectangle 8"/>
          <p:cNvSpPr>
            <a:spLocks noGrp="1" noChangeArrowheads="1"/>
          </p:cNvSpPr>
          <p:nvPr>
            <p:ph type="title"/>
          </p:nvPr>
        </p:nvSpPr>
        <p:spPr>
          <a:xfrm>
            <a:off x="504496" y="3103179"/>
            <a:ext cx="8229600" cy="990600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9600" smtClean="0">
                <a:latin typeface="Arial" pitchFamily="34" charset="0"/>
                <a:cs typeface="Arial" pitchFamily="34" charset="0"/>
              </a:rPr>
              <a:t>Q&amp;A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503050 - INTRODUCTION</a:t>
            </a:r>
            <a:endParaRPr lang="en-US" dirty="0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18/12/2015</a:t>
            </a:r>
            <a:endParaRPr lang="en-US" dirty="0" smtClean="0"/>
          </a:p>
        </p:txBody>
      </p:sp>
      <p:sp>
        <p:nvSpPr>
          <p:cNvPr id="7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smtClean="0"/>
              <a:t> </a:t>
            </a:r>
            <a:fld id="{2E4790E1-2590-4AEE-892D-AB46A7688113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13846</TotalTime>
  <Words>337</Words>
  <Application>Microsoft Office PowerPoint</Application>
  <PresentationFormat>On-screen Show (4:3)</PresentationFormat>
  <Paragraphs>91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Times New Roman</vt:lpstr>
      <vt:lpstr>Тема Office</vt:lpstr>
      <vt:lpstr>COMPUTER NETWORKS AND PROTOCOLS (GIAO THỨC VÀ MẠNG MÁY TÍNH)  503050</vt:lpstr>
      <vt:lpstr>ABOUT THIS COURSE</vt:lpstr>
      <vt:lpstr>COURSE DESCRIPTION</vt:lpstr>
      <vt:lpstr>COURSE OUTLINE</vt:lpstr>
      <vt:lpstr>COURSE OUTLINE</vt:lpstr>
      <vt:lpstr>TEXTBOOKS</vt:lpstr>
      <vt:lpstr>COURSE MATERIALS </vt:lpstr>
      <vt:lpstr>ADMIN MATTERS</vt:lpstr>
      <vt:lpstr>Q&amp;A</vt:lpstr>
    </vt:vector>
  </TitlesOfParts>
  <Company>SoC, NUS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CS1010: Programming Methodology</dc:title>
  <dc:subject>Week 1</dc:subject>
  <dc:creator>Aaron Tan</dc:creator>
  <cp:lastModifiedBy>OS</cp:lastModifiedBy>
  <cp:revision>1049</cp:revision>
  <cp:lastPrinted>2014-07-01T03:51:49Z</cp:lastPrinted>
  <dcterms:created xsi:type="dcterms:W3CDTF">1998-09-05T15:03:32Z</dcterms:created>
  <dcterms:modified xsi:type="dcterms:W3CDTF">2016-12-31T08:03:22Z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3</vt:i4>
  </property>
  <property fmtid="{D5CDD505-2E9C-101B-9397-08002B2CF9AE}" pid="6" name="ScreenUsage">
    <vt:i4>3</vt:i4>
  </property>
  <property fmtid="{D5CDD505-2E9C-101B-9397-08002B2CF9AE}" pid="7" name="MailAddress">
    <vt:lpwstr>tantc@comp.nus.edu.sg</vt:lpwstr>
  </property>
  <property fmtid="{D5CDD505-2E9C-101B-9397-08002B2CF9AE}" pid="8" name="HomePage">
    <vt:lpwstr>http://www.comp.nus.edu.sg/~tantc</vt:lpwstr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C:\My Documents</vt:lpwstr>
  </property>
</Properties>
</file>

<file path=docProps/thumbnail.jpeg>
</file>